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7" r:id="rId3"/>
    <p:sldId id="286" r:id="rId4"/>
    <p:sldId id="278" r:id="rId5"/>
    <p:sldId id="282" r:id="rId6"/>
    <p:sldId id="284" r:id="rId7"/>
    <p:sldId id="283" r:id="rId8"/>
    <p:sldId id="285" r:id="rId9"/>
    <p:sldId id="274" r:id="rId10"/>
    <p:sldId id="267" r:id="rId11"/>
    <p:sldId id="281" r:id="rId12"/>
    <p:sldId id="280" r:id="rId1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33" autoAdjust="0"/>
  </p:normalViewPr>
  <p:slideViewPr>
    <p:cSldViewPr snapToGrid="0" showGuides="1">
      <p:cViewPr varScale="1">
        <p:scale>
          <a:sx n="149" d="100"/>
          <a:sy n="149" d="100"/>
        </p:scale>
        <p:origin x="462" y="11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5CAF54-61FF-4773-846B-D8D05E9BF452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2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E6BAD19-3800-4D14-8EA0-A0DAC3B5C6F2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CABB498-6C2F-4077-907D-7AD44CEB2B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43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54" y="1084334"/>
            <a:ext cx="8042031" cy="1011503"/>
          </a:xfrm>
        </p:spPr>
        <p:txBody>
          <a:bodyPr/>
          <a:lstStyle/>
          <a:p>
            <a:r>
              <a:rPr lang="sv-SE" dirty="0" smtClean="0"/>
              <a:t>Uppföljningsparametrar läkemedel</a:t>
            </a:r>
            <a:br>
              <a:rPr lang="sv-SE" dirty="0" smtClean="0"/>
            </a:br>
            <a:r>
              <a:rPr lang="sv-SE" dirty="0" smtClean="0"/>
              <a:t>Region Norrbotten 2022-Q4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283834" y="2414705"/>
            <a:ext cx="6505997" cy="688539"/>
          </a:xfrm>
        </p:spPr>
        <p:txBody>
          <a:bodyPr/>
          <a:lstStyle/>
          <a:p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Källor: Insikt/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Consice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FoHM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 och Socialstyrelsen</a:t>
            </a:r>
            <a:endParaRPr lang="sv-S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12" y="666441"/>
            <a:ext cx="8420669" cy="419075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2529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3558" y="102730"/>
            <a:ext cx="1123915" cy="46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0" y="549919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Öppenvårdsförsäljning antibiotika (J01 exkl metenamin)</a:t>
            </a:r>
          </a:p>
          <a:p>
            <a:pPr algn="ctr"/>
            <a:r>
              <a:rPr lang="sv-SE" sz="1200" dirty="0" smtClean="0"/>
              <a:t>Recept/1000 invånare. Rullande 12-månadersperiod (jan-dec).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49" y="1122986"/>
            <a:ext cx="8045450" cy="380352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0749" y="40594"/>
            <a:ext cx="1198952" cy="49175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95713"/>
          </a:xfrm>
        </p:spPr>
        <p:txBody>
          <a:bodyPr anchor="ctr">
            <a:normAutofit/>
          </a:bodyPr>
          <a:lstStyle/>
          <a:p>
            <a:pPr algn="ctr"/>
            <a:r>
              <a:rPr lang="sv-SE" sz="2700" dirty="0"/>
              <a:t>Antibiotika 250-målet</a:t>
            </a:r>
          </a:p>
        </p:txBody>
      </p:sp>
      <p:sp>
        <p:nvSpPr>
          <p:cNvPr id="12" name="textruta 7"/>
          <p:cNvSpPr txBox="1">
            <a:spLocks noChangeArrowheads="1"/>
          </p:cNvSpPr>
          <p:nvPr/>
        </p:nvSpPr>
        <p:spPr bwMode="auto">
          <a:xfrm>
            <a:off x="106756" y="4811090"/>
            <a:ext cx="40338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900" i="1" dirty="0"/>
              <a:t>Källa: </a:t>
            </a:r>
            <a:r>
              <a:rPr lang="sv-SE" altLang="sv-SE" sz="900" i="1" dirty="0" smtClean="0"/>
              <a:t>E-hälsomyndigheten</a:t>
            </a:r>
            <a:r>
              <a:rPr lang="sv-SE" altLang="sv-SE" sz="900" i="1" dirty="0"/>
              <a:t>, alla utfärdare</a:t>
            </a:r>
          </a:p>
        </p:txBody>
      </p:sp>
      <p:sp>
        <p:nvSpPr>
          <p:cNvPr id="17" name="Rektangel 16"/>
          <p:cNvSpPr/>
          <p:nvPr/>
        </p:nvSpPr>
        <p:spPr bwMode="auto">
          <a:xfrm rot="18912817">
            <a:off x="4157580" y="4411313"/>
            <a:ext cx="702776" cy="1918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ktangel 17"/>
          <p:cNvSpPr/>
          <p:nvPr/>
        </p:nvSpPr>
        <p:spPr bwMode="auto">
          <a:xfrm rot="18912817">
            <a:off x="4771954" y="4306715"/>
            <a:ext cx="369762" cy="1918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6675759" y="4277857"/>
            <a:ext cx="1918322" cy="74479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ktangel 2"/>
          <p:cNvSpPr>
            <a:spLocks noChangeArrowheads="1"/>
          </p:cNvSpPr>
          <p:nvPr/>
        </p:nvSpPr>
        <p:spPr bwMode="auto">
          <a:xfrm>
            <a:off x="60522" y="0"/>
            <a:ext cx="904875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"/>
            <a:r>
              <a:rPr lang="sv-SE" altLang="sv-SE" sz="1350" b="1" dirty="0">
                <a:latin typeface="Arial" panose="020B0604020202020204" pitchFamily="34" charset="0"/>
              </a:rPr>
              <a:t>Öppenvårdsförsäljning antibiotika (J01 exkl metenamin) </a:t>
            </a:r>
            <a:br>
              <a:rPr lang="sv-SE" altLang="sv-SE" sz="1350" b="1" dirty="0">
                <a:latin typeface="Arial" panose="020B0604020202020204" pitchFamily="34" charset="0"/>
              </a:rPr>
            </a:br>
            <a:r>
              <a:rPr lang="sv-SE" altLang="sv-SE" sz="1350" b="1" dirty="0">
                <a:latin typeface="Arial" panose="020B0604020202020204" pitchFamily="34" charset="0"/>
              </a:rPr>
              <a:t>Recept/1000 invånare (beräknat med avrundat värde)</a:t>
            </a: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63533"/>
              </p:ext>
            </p:extLst>
          </p:nvPr>
        </p:nvGraphicFramePr>
        <p:xfrm>
          <a:off x="168473" y="4752383"/>
          <a:ext cx="2268142" cy="270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32">
                  <a:extLst>
                    <a:ext uri="{9D8B030D-6E8A-4147-A177-3AD203B41FA5}">
                      <a16:colId xmlns:a16="http://schemas.microsoft.com/office/drawing/2014/main" xmlns="" val="1179154272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xmlns="" val="88675190"/>
                    </a:ext>
                  </a:extLst>
                </a:gridCol>
              </a:tblGrid>
              <a:tr h="2702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i="1" u="none" strike="noStrike" dirty="0" smtClean="0">
                          <a:effectLst/>
                        </a:rPr>
                        <a:t>Källa: E-Hälsomyndigheten</a:t>
                      </a:r>
                      <a:endParaRPr lang="sv-SE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12" marR="4212" marT="42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12" marR="4212" marT="422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9477228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3509" y="4563819"/>
            <a:ext cx="1392259" cy="571044"/>
          </a:xfrm>
          <a:prstGeom prst="rect">
            <a:avLst/>
          </a:prstGeom>
        </p:spPr>
      </p:pic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24454"/>
              </p:ext>
            </p:extLst>
          </p:nvPr>
        </p:nvGraphicFramePr>
        <p:xfrm>
          <a:off x="168473" y="478339"/>
          <a:ext cx="8940799" cy="463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3148">
                  <a:extLst>
                    <a:ext uri="{9D8B030D-6E8A-4147-A177-3AD203B41FA5}">
                      <a16:colId xmlns="" xmlns:a16="http://schemas.microsoft.com/office/drawing/2014/main" val="1718527955"/>
                    </a:ext>
                  </a:extLst>
                </a:gridCol>
                <a:gridCol w="1352550">
                  <a:extLst>
                    <a:ext uri="{9D8B030D-6E8A-4147-A177-3AD203B41FA5}">
                      <a16:colId xmlns="" xmlns:a16="http://schemas.microsoft.com/office/drawing/2014/main" val="210840331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68643133"/>
                    </a:ext>
                  </a:extLst>
                </a:gridCol>
                <a:gridCol w="577850">
                  <a:extLst>
                    <a:ext uri="{9D8B030D-6E8A-4147-A177-3AD203B41FA5}">
                      <a16:colId xmlns="" xmlns:a16="http://schemas.microsoft.com/office/drawing/2014/main" val="3361961763"/>
                    </a:ext>
                  </a:extLst>
                </a:gridCol>
                <a:gridCol w="468971">
                  <a:extLst>
                    <a:ext uri="{9D8B030D-6E8A-4147-A177-3AD203B41FA5}">
                      <a16:colId xmlns="" xmlns:a16="http://schemas.microsoft.com/office/drawing/2014/main" val="3174435440"/>
                    </a:ext>
                  </a:extLst>
                </a:gridCol>
                <a:gridCol w="1375527">
                  <a:extLst>
                    <a:ext uri="{9D8B030D-6E8A-4147-A177-3AD203B41FA5}">
                      <a16:colId xmlns="" xmlns:a16="http://schemas.microsoft.com/office/drawing/2014/main" val="2728044045"/>
                    </a:ext>
                  </a:extLst>
                </a:gridCol>
                <a:gridCol w="1584848">
                  <a:extLst>
                    <a:ext uri="{9D8B030D-6E8A-4147-A177-3AD203B41FA5}">
                      <a16:colId xmlns="" xmlns:a16="http://schemas.microsoft.com/office/drawing/2014/main" val="542751482"/>
                    </a:ext>
                  </a:extLst>
                </a:gridCol>
                <a:gridCol w="488411">
                  <a:extLst>
                    <a:ext uri="{9D8B030D-6E8A-4147-A177-3AD203B41FA5}">
                      <a16:colId xmlns="" xmlns:a16="http://schemas.microsoft.com/office/drawing/2014/main" val="1732839514"/>
                    </a:ext>
                  </a:extLst>
                </a:gridCol>
                <a:gridCol w="647894">
                  <a:extLst>
                    <a:ext uri="{9D8B030D-6E8A-4147-A177-3AD203B41FA5}">
                      <a16:colId xmlns="" xmlns:a16="http://schemas.microsoft.com/office/drawing/2014/main" val="3432897170"/>
                    </a:ext>
                  </a:extLst>
                </a:gridCol>
              </a:tblGrid>
              <a:tr h="337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Riket</a:t>
                      </a:r>
                      <a:r>
                        <a:rPr lang="en-US" sz="7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7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och</a:t>
                      </a:r>
                      <a:r>
                        <a:rPr lang="en-US" sz="7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700" b="1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län</a:t>
                      </a:r>
                      <a:r>
                        <a:rPr lang="en-US" sz="7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en-US" sz="7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jan 2021 - 31 dec 2021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jan 2022 - 31 dec 2022</a:t>
                      </a: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</a:t>
                      </a:r>
                      <a:endParaRPr lang="en-US" sz="7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 %</a:t>
                      </a:r>
                      <a:endParaRPr lang="en-US" sz="7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  <a:r>
                        <a:rPr lang="en-US" sz="700" b="1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</a:t>
                      </a:r>
                      <a:r>
                        <a:rPr lang="en-US" sz="7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2021 - 31 </a:t>
                      </a:r>
                      <a:r>
                        <a:rPr lang="en-US" sz="700" b="1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</a:t>
                      </a:r>
                      <a:r>
                        <a:rPr lang="en-US" sz="7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2021</a:t>
                      </a:r>
                      <a:endParaRPr lang="en-US" sz="700" b="1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  <a:r>
                        <a:rPr lang="en-US" sz="700" b="1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</a:t>
                      </a:r>
                      <a:r>
                        <a:rPr lang="en-US" sz="7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2022 - 31 </a:t>
                      </a:r>
                      <a:r>
                        <a:rPr lang="en-US" sz="700" b="1" u="none" strike="noStrike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</a:t>
                      </a:r>
                      <a:r>
                        <a:rPr lang="en-US" sz="7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2022</a:t>
                      </a:r>
                      <a:endParaRPr lang="en-US" sz="700" b="1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</a:t>
                      </a:r>
                      <a:endParaRPr lang="en-US" sz="7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 %</a:t>
                      </a:r>
                      <a:endParaRPr lang="en-US" sz="7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182" marR="5182" marT="518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3793996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Skåne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253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253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280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900254407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Värmland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431829861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Blekinge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235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251587423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Gotland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182093134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Kronoberg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447737504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Västmanland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240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684022343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Halland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071603780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Kalmar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239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254749593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Örebro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479766119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Östergötland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232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543610997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Norrbotten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223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082208233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Riket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229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17104669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Stockholm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248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274002661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Södermanland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197776658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Västra Götaland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223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665350970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Gävleborg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241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316125897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Västernorrland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210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470105153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Dalarna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219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233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561385311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Jönköping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217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232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3515689667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Uppsala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232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1829930038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Jämtland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225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2943402566"/>
                  </a:ext>
                </a:extLst>
              </a:tr>
              <a:tr h="188348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Västerbotten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189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215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14%</a:t>
                      </a:r>
                      <a:endParaRPr lang="sv-SE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="" xmlns:a16="http://schemas.microsoft.com/office/drawing/2014/main" val="884471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7164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40" y="716788"/>
            <a:ext cx="8440821" cy="431617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740140"/>
          </a:xfrm>
        </p:spPr>
        <p:txBody>
          <a:bodyPr anchor="ctr"/>
          <a:lstStyle/>
          <a:p>
            <a:pPr algn="ctr"/>
            <a:r>
              <a:rPr lang="sv-SE" dirty="0" err="1" smtClean="0"/>
              <a:t>Neuroleptika</a:t>
            </a:r>
            <a:r>
              <a:rPr lang="sv-SE" dirty="0" smtClean="0"/>
              <a:t> till äldre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8363" y="4382724"/>
            <a:ext cx="1456859" cy="271879"/>
          </a:xfrm>
          <a:prstGeom prst="rect">
            <a:avLst/>
          </a:prstGeom>
        </p:spPr>
      </p:pic>
      <p:sp>
        <p:nvSpPr>
          <p:cNvPr id="8" name="Höger 7"/>
          <p:cNvSpPr/>
          <p:nvPr/>
        </p:nvSpPr>
        <p:spPr bwMode="auto">
          <a:xfrm>
            <a:off x="463969" y="2123871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2" name="Höger 11"/>
          <p:cNvSpPr/>
          <p:nvPr/>
        </p:nvSpPr>
        <p:spPr bwMode="auto">
          <a:xfrm>
            <a:off x="120768" y="128851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9" y="709086"/>
            <a:ext cx="8084127" cy="417779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277" y="4402940"/>
            <a:ext cx="1456859" cy="2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77" y="658686"/>
            <a:ext cx="8620065" cy="448481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 alla åldrar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183" y="4654940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108906" y="2537861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476632" y="3780036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050" y="624489"/>
            <a:ext cx="8613949" cy="443242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 75 år och äldre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277" y="4402940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180619" y="3530744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532867" y="2453423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63" y="617562"/>
            <a:ext cx="8645768" cy="446369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 55-74 år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277" y="4402940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506199" y="3170533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138011" y="2453423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97" y="574910"/>
            <a:ext cx="8138992" cy="452009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 15-44 år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277" y="4402940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610109" y="3156441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249888" y="296431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74" y="526955"/>
            <a:ext cx="7854467" cy="451580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 0-14 år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277" y="4402940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901047" y="3163368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546721" y="3336810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17" y="615576"/>
            <a:ext cx="8208818" cy="446223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15576"/>
          </a:xfrm>
        </p:spPr>
        <p:txBody>
          <a:bodyPr anchor="ctr"/>
          <a:lstStyle/>
          <a:p>
            <a:pPr algn="ctr"/>
            <a:r>
              <a:rPr lang="sv-SE" dirty="0" smtClean="0"/>
              <a:t>Pregabalin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137" y="4369030"/>
            <a:ext cx="1456859" cy="271879"/>
          </a:xfrm>
          <a:prstGeom prst="rect">
            <a:avLst/>
          </a:prstGeom>
        </p:spPr>
      </p:pic>
      <p:sp>
        <p:nvSpPr>
          <p:cNvPr id="12" name="Höger 11"/>
          <p:cNvSpPr/>
          <p:nvPr/>
        </p:nvSpPr>
        <p:spPr bwMode="auto">
          <a:xfrm>
            <a:off x="262159" y="929910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3" name="Höger 12"/>
          <p:cNvSpPr/>
          <p:nvPr/>
        </p:nvSpPr>
        <p:spPr bwMode="auto">
          <a:xfrm>
            <a:off x="615976" y="3013394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2023-02-22</NLLPublishDateQuickpart>
    <NLLThinningTime xmlns="http://schemas.microsoft.com/sharepoint/v3">2026-02-21T23:00:00+00:00</NLLThinningTime>
    <NLLPublishingstatus xmlns="http://schemas.microsoft.com/sharepoint/v3">Publicerad</NLLPublishingstatus>
    <NLLEstablishedByQuickpart xmlns="http://schemas.microsoft.com/sharepoint/v3">Jennie Jonsson Lundström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2023-02-21T23:00:00+00:00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Ordinera läkemedel</TermName>
          <TermId xmlns="http://schemas.microsoft.com/office/infopath/2007/PartnerControls">edcb52c5-ef23-4e5b-95ea-32b9d6b6ccb3</TermId>
        </TermInfo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</Terms>
    </prdProcessTaxHTField0>
    <NLLVersion xmlns="http://schemas.microsoft.com/sharepoint/v3">1.0</NLLVersion>
    <NLLEstablishedBy xmlns="http://schemas.microsoft.com/sharepoint/v3">
      <UserInfo>
        <DisplayName>Jennie Jonsson Lundström</DisplayName>
        <AccountId>873</AccountId>
        <AccountType/>
      </UserInfo>
    </NLLEstablishedBy>
    <NLLLockWorkflows xmlns="http://schemas.microsoft.com/sharepoint/v3">false</NLLLockWorkflows>
    <NLLModifiedBy xmlns="http://schemas.microsoft.com/sharepoint/v3">Jennie Jonsson Lundström</NLLModifiedBy>
    <NLLDocumentIDValue xmlns="http://schemas.microsoft.com/sharepoint/v3">ARBGRP208-4-913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  <TermInfo xmlns="http://schemas.microsoft.com/office/infopath/2007/PartnerControls">
          <TermName xmlns="http://schemas.microsoft.com/office/infopath/2007/PartnerControls">Läkemedelskommittén</TermName>
          <TermId xmlns="http://schemas.microsoft.com/office/infopath/2007/PartnerControls">ee7e98a8-08e8-48a6-9d4d-12e9a899104b</TermId>
        </TermInfo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22720175-ad81-4257-a819-d910e746891b</TermId>
        </TermInfo>
      </Terms>
    </TaxKeywordTaxHTField>
    <_dlc_DocId xmlns="c7918ce9-5289-4a18-805d-4141408e948c">ARBGRP208-4-913</_dlc_DocId>
    <_dlc_DocIdUrl xmlns="c7918ce9-5289-4a18-805d-4141408e948c">
      <Url>http://spportal.extvis.local/process/administrativ/_layouts/15/DocIdRedir.aspx?ID=ARBGRP208-4-913</Url>
      <Description>ARBGRP208-4-913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2026-03-21T23:00:00+00:00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https://samarbeta.nll.se/producentplats/lakemedelsenheten/_layouts/15/DocIdRedir.aspx?ID=ARBGRP208-4-913</Url>
      <Description>ARBGRP208-4-913</Description>
    </VIS_DocumentId>
    <DocumentStatus xmlns="e1dec489-f745-4ed5-9c00-958a11aea6df">
      <Url>https://samarbeta.nll.se/producentplats/lakemedelsenheten/_layouts/15/wrkstat.aspx?List=47bd2f46-c73c-4f83-badc-0051d6da7b61&amp;WorkflowInstanceName=3ef74f1b-2c7c-4f1b-ba21-60018bf10ce0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BBD179-B2C1-44A1-A11A-3744E222729F}"/>
</file>

<file path=customXml/itemProps2.xml><?xml version="1.0" encoding="utf-8"?>
<ds:datastoreItem xmlns:ds="http://schemas.openxmlformats.org/officeDocument/2006/customXml" ds:itemID="{2126B410-51AE-40F5-8E8F-784445C842E3}"/>
</file>

<file path=customXml/itemProps3.xml><?xml version="1.0" encoding="utf-8"?>
<ds:datastoreItem xmlns:ds="http://schemas.openxmlformats.org/officeDocument/2006/customXml" ds:itemID="{B1A68EEE-D476-4C0A-BFCE-56D0D1B9CE5A}"/>
</file>

<file path=customXml/itemProps4.xml><?xml version="1.0" encoding="utf-8"?>
<ds:datastoreItem xmlns:ds="http://schemas.openxmlformats.org/officeDocument/2006/customXml" ds:itemID="{BE0B06F5-3591-43DC-A884-30103A39C7C5}"/>
</file>

<file path=customXml/itemProps5.xml><?xml version="1.0" encoding="utf-8"?>
<ds:datastoreItem xmlns:ds="http://schemas.openxmlformats.org/officeDocument/2006/customXml" ds:itemID="{E921B39B-13E6-4BF0-8A6A-286605607E4A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1095</TotalTime>
  <Words>365</Words>
  <Application>Microsoft Office PowerPoint</Application>
  <PresentationFormat>Bildspel på skärmen (16:9)</PresentationFormat>
  <Paragraphs>243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Verdana</vt:lpstr>
      <vt:lpstr>Wingdings</vt:lpstr>
      <vt:lpstr>Region Norrbotten_vit</vt:lpstr>
      <vt:lpstr>Uppföljningsparametrar läkemedel Region Norrbotten 2022-Q4</vt:lpstr>
      <vt:lpstr>Neuroleptika till äldre</vt:lpstr>
      <vt:lpstr>Protonpumpshämmare (PPI)</vt:lpstr>
      <vt:lpstr>Protonpumpshämmare (PPI) alla åldrar</vt:lpstr>
      <vt:lpstr>Protonpumpshämmare (PPI) 75 år och äldre</vt:lpstr>
      <vt:lpstr>Protonpumpshämmare (PPI) 55-74 år</vt:lpstr>
      <vt:lpstr>Protonpumpshämmare (PPI) 15-44 år</vt:lpstr>
      <vt:lpstr>Protonpumpshämmare (PPI) 0-14 år</vt:lpstr>
      <vt:lpstr>Pregabalin</vt:lpstr>
      <vt:lpstr>Antibiotika 250-målet</vt:lpstr>
      <vt:lpstr>Antibiotika 250-målet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Jennie Jonsson Lundström</dc:creator>
  <cp:keywords>2022; Läkemedelskommittén; NLK</cp:keywords>
  <cp:lastModifiedBy>Jennie Jonsson Lundström</cp:lastModifiedBy>
  <cp:revision>94</cp:revision>
  <cp:lastPrinted>2015-10-01T11:12:07Z</cp:lastPrinted>
  <dcterms:created xsi:type="dcterms:W3CDTF">2021-04-12T10:25:02Z</dcterms:created>
  <dcterms:modified xsi:type="dcterms:W3CDTF">2023-02-22T07:49:19Z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1298;#NLK|78e19b44-04a4-4ada-a8f1-72076cdc2edd;#1228;#Läkemedelskommittén|ee7e98a8-08e8-48a6-9d4d-12e9a899104b;#9675;#2022|22720175-ad81-4257-a819-d910e746891b</vt:lpwstr>
  </property>
  <property fmtid="{D5CDD505-2E9C-101B-9397-08002B2CF9AE}" pid="4" name="CareActionCodeSurgical">
    <vt:lpwstr/>
  </property>
  <property fmtid="{D5CDD505-2E9C-101B-9397-08002B2CF9AE}" pid="5" name="NLLProducerPlace">
    <vt:lpwstr>972;#Läkemedelsenheten|44fe7cae-1217-4b45-bec7-ae7a7aab5ac8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>1217;#Ordinera läkemedel|edcb52c5-ef23-4e5b-95ea-32b9d6b6ccb3;#1195;#Planering och uppföljning|2568d59b-27ad-4620-98c9-731ba25f93d4</vt:lpwstr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1465;#Information|57688ad1-3070-4f9b-930d-380ac1e3f4f2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af9d494a-c897-4432-accb-51376d5018e7</vt:lpwstr>
  </property>
  <property fmtid="{D5CDD505-2E9C-101B-9397-08002B2CF9AE}" pid="91" name="_dlc_ItemStageId">
    <vt:lpwstr/>
  </property>
  <property fmtid="{D5CDD505-2E9C-101B-9397-08002B2CF9AE}" pid="93" name="TaxCatchAll">
    <vt:lpwstr>9675;#;#1228;#;#1298;#;#1687;#;#1465;#;#1217;#;#972;#;#1195;#</vt:lpwstr>
  </property>
  <property fmtid="{D5CDD505-2E9C-101B-9397-08002B2CF9AE}" pid="95" name="Order">
    <vt:r8>2406000</vt:r8>
  </property>
  <property fmtid="{D5CDD505-2E9C-101B-9397-08002B2CF9AE}" pid="96" name="xd_ProgID">
    <vt:lpwstr/>
  </property>
  <property fmtid="{D5CDD505-2E9C-101B-9397-08002B2CF9AE}" pid="97" name="_SourceUrl">
    <vt:lpwstr/>
  </property>
  <property fmtid="{D5CDD505-2E9C-101B-9397-08002B2CF9AE}" pid="98" name="_SharedFileIndex">
    <vt:lpwstr/>
  </property>
  <property fmtid="{D5CDD505-2E9C-101B-9397-08002B2CF9AE}" pid="99" name="TemplateUrl">
    <vt:lpwstr/>
  </property>
  <property fmtid="{D5CDD505-2E9C-101B-9397-08002B2CF9AE}" pid="101" name="NLLDecisionLevelGoverning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  <property fmtid="{D5CDD505-2E9C-101B-9397-08002B2CF9AE}" pid="105" name="NLLDecisionLevel">
    <vt:lpwstr/>
  </property>
  <property fmtid="{D5CDD505-2E9C-101B-9397-08002B2CF9AE}" pid="106" name="NLLPTCProcessLeader">
    <vt:lpwstr/>
  </property>
  <property fmtid="{D5CDD505-2E9C-101B-9397-08002B2CF9AE}" pid="108" name="NLLPTCVISEditor">
    <vt:lpwstr/>
  </property>
</Properties>
</file>